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Hx9Op6HJAM1FJy9BOsyjMHwxU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EA9D4C-0334-4532-A6A5-48EEE02A313A}">
  <a:tblStyle styleId="{41EA9D4C-0334-4532-A6A5-48EEE02A313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9EFF7"/>
          </a:solidFill>
        </a:fill>
      </a:tcStyle>
    </a:band1H>
    <a:band2H>
      <a:tcTxStyle/>
    </a:band2H>
    <a:band1V>
      <a:tcTxStyle/>
      <a:tcStyle>
        <a:fill>
          <a:solidFill>
            <a:srgbClr val="E9EFF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EC4A25DE-459D-4BFF-99A9-624A951D002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ujNGaQKap9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5" Type="http://schemas.openxmlformats.org/officeDocument/2006/relationships/image" Target="../media/image6.pn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0"/>
              <a:buFont typeface="Calibri"/>
              <a:buNone/>
            </a:pPr>
            <a:r>
              <a:rPr lang="pt-BR" sz="2790"/>
              <a:t>Computação Científica II</a:t>
            </a:r>
            <a:br>
              <a:rPr lang="pt-BR" sz="2790"/>
            </a:br>
            <a:br>
              <a:rPr lang="pt-BR" sz="5400"/>
            </a:br>
            <a:r>
              <a:rPr lang="pt-BR" sz="5400"/>
              <a:t>Métodos numéricos para resolver equações diferencias</a:t>
            </a:r>
            <a:endParaRPr sz="54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2020-PLE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pt-BR">
                <a:solidFill>
                  <a:srgbClr val="FF0000"/>
                </a:solidFill>
              </a:rPr>
              <a:t>scientific.computing.II.2018@gmail.com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1536471" y="6350696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descr="Image result for supercomputer"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83" y="2883850"/>
            <a:ext cx="7334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/>
        </p:nvSpPr>
        <p:spPr>
          <a:xfrm>
            <a:off x="838200" y="1560411"/>
            <a:ext cx="101981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Nós não estamos falando de aprendizado de máquina e IA. Estamos falando de equações apresentadas principalmente há dois séculos.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Os computadores e supercomputadores são desenvolvidos para resolver essas equações!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supercomputer"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4950" y="4207289"/>
            <a:ext cx="4233103" cy="237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Este curso</a:t>
            </a:r>
            <a:endParaRPr/>
          </a:p>
        </p:txBody>
      </p:sp>
      <p:graphicFrame>
        <p:nvGraphicFramePr>
          <p:cNvPr id="160" name="Google Shape;160;p33"/>
          <p:cNvGraphicFramePr/>
          <p:nvPr/>
        </p:nvGraphicFramePr>
        <p:xfrm>
          <a:off x="1125235" y="30841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{41EA9D4C-0334-4532-A6A5-48EEE02A313A}</a:tableStyleId>
              </a:tblPr>
              <a:tblGrid>
                <a:gridCol w="1868250"/>
                <a:gridCol w="7603525"/>
              </a:tblGrid>
              <a:tr h="35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cap="none" strike="noStrike"/>
                        <a:t>Capitulo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Tópico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Introdução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Equações diferenciais ordinárias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Métodos numéricos para problemas de valor inicial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Métodos numéricos para problemas de valor de contorno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Equações diferenciais parciais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Métodos numéricos para equações diferenciais parciais parabólicas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Métodos numéricos para equações diferenciais parciais elípticas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Métodos numéricos para equações diferenciais parciais hiperbólicas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838200" y="1549128"/>
            <a:ext cx="10233764" cy="1280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Nosso livro é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INTRODUCTION TO COMPUTATION AND MODELING FOR DIFFERENTIAL EQUATIONS (LENNART EDSBERG)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Este curso</a:t>
            </a:r>
            <a:endParaRPr/>
          </a:p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838200" y="1549128"/>
            <a:ext cx="10233764" cy="470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Nosso livro é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INTRODUCTION TO COMPUTATION AND MODELING FOR DIFFERENTIAL EQUATIONS (LENNART EDSBERG)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Usaremos </a:t>
            </a:r>
            <a:r>
              <a:rPr lang="pt-BR">
                <a:solidFill>
                  <a:srgbClr val="FF0000"/>
                </a:solidFill>
              </a:rPr>
              <a:t>Google Sheets</a:t>
            </a:r>
            <a:r>
              <a:rPr lang="pt-BR"/>
              <a:t> e </a:t>
            </a:r>
            <a:r>
              <a:rPr lang="pt-BR">
                <a:solidFill>
                  <a:srgbClr val="FF0000"/>
                </a:solidFill>
              </a:rPr>
              <a:t>Jupyter notebook (python)</a:t>
            </a:r>
            <a:r>
              <a:rPr lang="pt-BR"/>
              <a:t> neste curso. Vou ensinar o básico sobre esses dois para você. Mas para tópicos mais avançados, você deve aprender sozinho.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Você pode devolver os exercícios e os projetos no </a:t>
            </a:r>
            <a:r>
              <a:rPr lang="pt-BR">
                <a:solidFill>
                  <a:srgbClr val="FF0000"/>
                </a:solidFill>
              </a:rPr>
              <a:t>Jupyter notebook</a:t>
            </a:r>
            <a:r>
              <a:rPr lang="pt-BR"/>
              <a:t>. Caso contrário, basta retornar em formato </a:t>
            </a:r>
            <a:r>
              <a:rPr lang="pt-BR">
                <a:solidFill>
                  <a:srgbClr val="FF0000"/>
                </a:solidFill>
              </a:rPr>
              <a:t>pdf</a:t>
            </a:r>
            <a:r>
              <a:rPr lang="pt-BR"/>
              <a:t>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Eu prefiro gráficos com matplotlib (Jupyter) ou gnuplot.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Você não pode usar o </a:t>
            </a:r>
            <a:r>
              <a:rPr lang="pt-BR">
                <a:solidFill>
                  <a:srgbClr val="FF0000"/>
                </a:solidFill>
              </a:rPr>
              <a:t>matlab, maple ou mathematica </a:t>
            </a:r>
            <a:r>
              <a:rPr lang="pt-BR"/>
              <a:t>para exercícios e projetos.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Este curso</a:t>
            </a:r>
            <a:endParaRPr/>
          </a:p>
        </p:txBody>
      </p:sp>
      <p:graphicFrame>
        <p:nvGraphicFramePr>
          <p:cNvPr id="173" name="Google Shape;173;p35"/>
          <p:cNvGraphicFramePr/>
          <p:nvPr/>
        </p:nvGraphicFramePr>
        <p:xfrm>
          <a:off x="971225" y="180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{EC4A25DE-459D-4BFF-99A9-624A951D0029}</a:tableStyleId>
              </a:tblPr>
              <a:tblGrid>
                <a:gridCol w="2310600"/>
                <a:gridCol w="3457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cap="none" strike="noStrike"/>
                        <a:t>Prova escrita (</a:t>
                      </a:r>
                      <a:r>
                        <a:rPr lang="pt-BR" sz="1800"/>
                        <a:t>25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pt-BR" sz="1800" u="none" cap="none" strike="noStrike"/>
                        <a:t>Exercícios (</a:t>
                      </a:r>
                      <a:r>
                        <a:rPr b="1" lang="pt-BR" sz="1800"/>
                        <a:t>28</a:t>
                      </a:r>
                      <a:r>
                        <a:rPr b="1" lang="pt-BR" sz="1800" u="none" cap="none" strike="noStrike"/>
                        <a:t>)</a:t>
                      </a:r>
                      <a:endParaRPr b="1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</a:t>
                      </a:r>
                      <a:r>
                        <a:rPr lang="pt-BR" sz="1800" u="none" cap="none" strike="noStrike"/>
                        <a:t> 1</a:t>
                      </a:r>
                      <a:r>
                        <a:rPr lang="pt-BR" sz="1800" u="none" cap="none" strike="noStrike"/>
                        <a:t> &amp; 2</a:t>
                      </a:r>
                      <a:r>
                        <a:rPr lang="pt-BR" sz="1800" u="none" cap="none" strike="noStrike"/>
                        <a:t>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 3</a:t>
                      </a:r>
                      <a:r>
                        <a:rPr lang="pt-BR" sz="1800" u="none" cap="none" strike="noStrike"/>
                        <a:t>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</a:t>
                      </a:r>
                      <a:r>
                        <a:rPr lang="pt-BR" sz="1800" u="none" cap="none" strike="noStrike"/>
                        <a:t> 4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 5</a:t>
                      </a:r>
                      <a:r>
                        <a:rPr lang="pt-BR" sz="1800" u="none" cap="none" strike="noStrike"/>
                        <a:t>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 6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 7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 u="none" cap="none" strike="noStrike"/>
                        <a:t>Capitulo 8 (</a:t>
                      </a:r>
                      <a:r>
                        <a:rPr lang="pt-BR" sz="1800"/>
                        <a:t>4</a:t>
                      </a:r>
                      <a:r>
                        <a:rPr lang="pt-BR" sz="18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/>
                        <a:t>Projetos (</a:t>
                      </a:r>
                      <a:r>
                        <a:rPr b="1" lang="pt-BR" sz="1800"/>
                        <a:t>47</a:t>
                      </a:r>
                      <a:r>
                        <a:rPr b="1" lang="pt-BR" sz="1800" u="none" cap="none" strike="noStrike"/>
                        <a:t>)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/>
                        <a:t>Prj</a:t>
                      </a:r>
                      <a:r>
                        <a:rPr lang="pt-BR" sz="1800"/>
                        <a:t> 1 (7)</a:t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/>
                        <a:t>Prj</a:t>
                      </a:r>
                      <a:r>
                        <a:rPr lang="pt-BR" sz="1800"/>
                        <a:t> 2 (7)</a:t>
                      </a:r>
                      <a:endParaRPr sz="1800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/>
                        <a:t>Prj</a:t>
                      </a:r>
                      <a:r>
                        <a:rPr lang="pt-BR" sz="1800"/>
                        <a:t> 3 (10)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pt-BR" sz="1800"/>
                        <a:t>Prj</a:t>
                      </a:r>
                      <a:r>
                        <a:rPr lang="pt-BR" sz="1800"/>
                        <a:t> 4 (23)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4" name="Google Shape;174;p35"/>
          <p:cNvSpPr txBox="1"/>
          <p:nvPr/>
        </p:nvSpPr>
        <p:spPr>
          <a:xfrm>
            <a:off x="7678275" y="1452275"/>
            <a:ext cx="35229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Você deve </a:t>
            </a:r>
            <a:r>
              <a:rPr lang="pt-BR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upload</a:t>
            </a: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 os exercícios e projetos no </a:t>
            </a:r>
            <a:r>
              <a:rPr lang="pt-BR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Google Classroom</a:t>
            </a: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8041350" y="3429000"/>
            <a:ext cx="33123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Como sempre, faça o projeto muito melhor e ganhe mais pontos.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Este curso</a:t>
            </a:r>
            <a:endParaRPr/>
          </a:p>
        </p:txBody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1039660" y="1490856"/>
            <a:ext cx="10069881" cy="470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email do curso 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lang="pt-BR" sz="3200">
                <a:solidFill>
                  <a:srgbClr val="FF0000"/>
                </a:solidFill>
              </a:rPr>
              <a:t>scientific.computing.II.2018@gmail.com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16" r="0" t="-30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6520" y="1501684"/>
            <a:ext cx="6076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Definições Primárias</a:t>
            </a:r>
            <a:endParaRPr/>
          </a:p>
        </p:txBody>
      </p:sp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513567" y="1825624"/>
            <a:ext cx="5824603" cy="47254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56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Definições Primárias</a:t>
            </a:r>
            <a:endParaRPr/>
          </a:p>
        </p:txBody>
      </p:sp>
      <p:sp>
        <p:nvSpPr>
          <p:cNvPr id="200" name="Google Shape;200;p13"/>
          <p:cNvSpPr txBox="1"/>
          <p:nvPr>
            <p:ph idx="1" type="body"/>
          </p:nvPr>
        </p:nvSpPr>
        <p:spPr>
          <a:xfrm>
            <a:off x="838200" y="1501684"/>
            <a:ext cx="4961709" cy="48865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0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749" y="1501684"/>
            <a:ext cx="59584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2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213" name="Google Shape;21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1" r="-1680" t="-35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8498550" y="6311900"/>
            <a:ext cx="3361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https://www.youtube.com/watch?v=ujNGaQKap98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Lembrete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30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220" name="Google Shape;22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9" l="-92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resolvê-los!</a:t>
            </a:r>
            <a:endParaRPr/>
          </a:p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experimentar!</a:t>
            </a:r>
            <a:endParaRPr/>
          </a:p>
        </p:txBody>
      </p:sp>
      <p:sp>
        <p:nvSpPr>
          <p:cNvPr id="238" name="Google Shape;238;p19"/>
          <p:cNvSpPr txBox="1"/>
          <p:nvPr>
            <p:ph idx="1" type="body"/>
          </p:nvPr>
        </p:nvSpPr>
        <p:spPr>
          <a:xfrm>
            <a:off x="838201" y="1825625"/>
            <a:ext cx="3520858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3151" y="2097339"/>
            <a:ext cx="7880958" cy="4728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19"/>
          <p:cNvCxnSpPr/>
          <p:nvPr/>
        </p:nvCxnSpPr>
        <p:spPr>
          <a:xfrm rot="10800000">
            <a:off x="6250488" y="4108537"/>
            <a:ext cx="2379945" cy="1252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experimentar!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637785" y="1825625"/>
            <a:ext cx="3520858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4">
            <a:alphaModFix/>
          </a:blip>
          <a:srcRect b="6687" l="2543" r="11310" t="6160"/>
          <a:stretch/>
        </p:blipFill>
        <p:spPr>
          <a:xfrm>
            <a:off x="3957866" y="1690688"/>
            <a:ext cx="8234134" cy="4998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/>
          <p:nvPr/>
        </p:nvCxnSpPr>
        <p:spPr>
          <a:xfrm rot="10800000">
            <a:off x="6096000" y="2542784"/>
            <a:ext cx="3824614" cy="1265128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experimentar!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838201" y="1825625"/>
            <a:ext cx="3520858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080" y="2129425"/>
            <a:ext cx="7880958" cy="47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Vamos experimentar!</a:t>
            </a:r>
            <a:endParaRPr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838201" y="1825625"/>
            <a:ext cx="3520858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4">
            <a:alphaModFix/>
          </a:blip>
          <a:srcRect b="6489" l="1775" r="8424" t="15630"/>
          <a:stretch/>
        </p:blipFill>
        <p:spPr>
          <a:xfrm>
            <a:off x="4107219" y="1941534"/>
            <a:ext cx="7967871" cy="478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Equações diferenciais parciais 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838200" y="16502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maioria dos EDPs só pode ser resolvida com métodos numéricos.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Somente para classes muito especiais de EDP, é possível encontrar uma solução analítica.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Muitas vezes, é sob a forma de séries infinitas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Equação de calor e método do Fourier.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Importante desafio científico é resolver alguns EDPs como o Navier-Stokes (</a:t>
            </a:r>
            <a:r>
              <a:rPr lang="pt-BR">
                <a:solidFill>
                  <a:srgbClr val="FF0000"/>
                </a:solidFill>
              </a:rPr>
              <a:t>sistema de equações</a:t>
            </a:r>
            <a:r>
              <a:rPr lang="pt-BR"/>
              <a:t>).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33356" l="11403" r="13595" t="48894"/>
          <a:stretch/>
        </p:blipFill>
        <p:spPr>
          <a:xfrm>
            <a:off x="1264085" y="5425565"/>
            <a:ext cx="9144000" cy="135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/>
        </p:nvSpPr>
        <p:spPr>
          <a:xfrm>
            <a:off x="1071469" y="5481241"/>
            <a:ext cx="116416" cy="10156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1631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Equações diferenciais parciais 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838200" y="16502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The Clay Mathematics Institute of Cambridge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 The Millennium Prize Problems ($1 million)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Navier–Stokes Equation: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This is the equation which governs the flow of fluids such as water and air. However, there is no proof for the most basic questions one can ask: do solutions exist, and are they unique? Why ask for a proof? Because a proof gives not only certitude, but also understanding.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33356" l="11403" r="13595" t="48894"/>
          <a:stretch/>
        </p:blipFill>
        <p:spPr>
          <a:xfrm>
            <a:off x="1126299" y="4761685"/>
            <a:ext cx="9144000" cy="135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visualização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838200" y="1650261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40" l="-927" r="0" t="-36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Física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Mecânica clássica, Termodinâmica, dinâmica de fluidos, transferência de calor, mecânica sólida, mecânica quântica,...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Química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Reacções, decaimento radioativo, ...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Engenharia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Mecânica, químico, civil, aeroespacial, naval, ...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Biologia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Crescimento populacional, resposta do neurônio, ...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Economia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Crescimento econômico, relação publicidade-venda, ...</a:t>
            </a:r>
            <a:endParaRPr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0" lvl="1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Equação de vibração</a:t>
            </a:r>
            <a:endParaRPr/>
          </a:p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838200" y="1650261"/>
            <a:ext cx="10515600" cy="19835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52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  <p:pic>
        <p:nvPicPr>
          <p:cNvPr descr="enter image description here" id="290" name="Google Shape;2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208" y="3720230"/>
            <a:ext cx="4480304" cy="300820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8306076" y="4235963"/>
            <a:ext cx="1293175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8306076" y="4815311"/>
            <a:ext cx="2931187" cy="8180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8306076" y="5781816"/>
            <a:ext cx="2015488" cy="8645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4316459" y="4853835"/>
            <a:ext cx="331053" cy="4924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689357" y="6191835"/>
            <a:ext cx="34360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Mola-Massa-Amortecedor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5269401" y="4297518"/>
            <a:ext cx="2710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Segunda lei de Newton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5150225" y="5039675"/>
            <a:ext cx="31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força =</a:t>
            </a:r>
            <a:r>
              <a:rPr b="1" lang="pt-BR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força externa - resistência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6624900" y="6116679"/>
            <a:ext cx="1377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aceleração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27"/>
          <p:cNvCxnSpPr/>
          <p:nvPr/>
        </p:nvCxnSpPr>
        <p:spPr>
          <a:xfrm>
            <a:off x="5561556" y="3244241"/>
            <a:ext cx="0" cy="513567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0" name="Google Shape;300;p27"/>
          <p:cNvCxnSpPr/>
          <p:nvPr/>
        </p:nvCxnSpPr>
        <p:spPr>
          <a:xfrm>
            <a:off x="6716039" y="2407085"/>
            <a:ext cx="0" cy="513567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01" name="Google Shape;301;p27"/>
          <p:cNvSpPr txBox="1"/>
          <p:nvPr/>
        </p:nvSpPr>
        <p:spPr>
          <a:xfrm>
            <a:off x="4316459" y="3708349"/>
            <a:ext cx="3011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coeficiente de amortecimento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6545545" y="2124184"/>
            <a:ext cx="16410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Mola constante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Equação de vibração</a:t>
            </a:r>
            <a:endParaRPr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838199" y="1650260"/>
            <a:ext cx="10811005" cy="47505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051" l="-845" r="-393" t="-33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Equação de vibração</a:t>
            </a:r>
            <a:endParaRPr/>
          </a:p>
        </p:txBody>
      </p:sp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838199" y="1650260"/>
            <a:ext cx="10811005" cy="47505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208" l="-95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Equação de vibração</a:t>
            </a:r>
            <a:endParaRPr/>
          </a:p>
        </p:txBody>
      </p:sp>
      <p:sp>
        <p:nvSpPr>
          <p:cNvPr id="320" name="Google Shape;320;p30"/>
          <p:cNvSpPr txBox="1"/>
          <p:nvPr>
            <p:ph idx="1" type="body"/>
          </p:nvPr>
        </p:nvSpPr>
        <p:spPr>
          <a:xfrm>
            <a:off x="488515" y="1650260"/>
            <a:ext cx="3997889" cy="47505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74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404" y="1690689"/>
            <a:ext cx="7463425" cy="51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1"/>
          <p:cNvPicPr preferRelativeResize="0"/>
          <p:nvPr/>
        </p:nvPicPr>
        <p:blipFill rotWithShape="1">
          <a:blip r:embed="rId3">
            <a:alphaModFix/>
          </a:blip>
          <a:srcRect b="10835" l="14178" r="33014" t="19630"/>
          <a:stretch/>
        </p:blipFill>
        <p:spPr>
          <a:xfrm>
            <a:off x="5135672" y="1107579"/>
            <a:ext cx="6880964" cy="566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Equação de vibração</a:t>
            </a:r>
            <a:endParaRPr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488515" y="1650260"/>
            <a:ext cx="3997889" cy="47505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65" l="-274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/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Este curso</a:t>
            </a:r>
            <a:endParaRPr/>
          </a:p>
        </p:txBody>
      </p:sp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838199" y="1650260"/>
            <a:ext cx="10811005" cy="475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Este curso cobrirá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Física e modelagem de fundo,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Propriedades matemáticas da equação diferencial,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Métodos e solução numérica,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Softwares comerciais para resolver equações diferenciais,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Visualização.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 quase 200 anos atrás, até agora, e para o futuro previsto, a maior parte da física e engenharia depende de equações diferenciais.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Isaac Newton (1642-1727)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Leibniz (1646-1716)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James Bernoulli (1654-1705) ; John Bernoulli (1667-1748)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Joseph Louis Lagrange (1736-1813)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Jean Le Rond d'Alembert (1717-1783)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80328"/>
            <a:ext cx="4758144" cy="3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6641" y="1793877"/>
            <a:ext cx="4921137" cy="231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4343" y="4207601"/>
            <a:ext cx="3377430" cy="2589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028" y="2055223"/>
            <a:ext cx="5656972" cy="469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342" y="1027906"/>
            <a:ext cx="5477691" cy="294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2232" y="4076700"/>
            <a:ext cx="44450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291" y="3333464"/>
            <a:ext cx="4542320" cy="343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726" y="128030"/>
            <a:ext cx="7335274" cy="400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137" y="1690688"/>
            <a:ext cx="43624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951" y="4302034"/>
            <a:ext cx="4950822" cy="246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13591" l="0" r="0" t="13721"/>
          <a:stretch/>
        </p:blipFill>
        <p:spPr>
          <a:xfrm>
            <a:off x="0" y="2704011"/>
            <a:ext cx="5715000" cy="415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5827" y="1329507"/>
            <a:ext cx="4064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9048" y="3991427"/>
            <a:ext cx="3963214" cy="278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3363" y="1784848"/>
            <a:ext cx="23812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pt-BR">
                <a:solidFill>
                  <a:srgbClr val="FF0000"/>
                </a:solidFill>
              </a:rPr>
              <a:t>Onde os encontramos?</a:t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82" y="1527265"/>
            <a:ext cx="47625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0495" y="2114657"/>
            <a:ext cx="4764426" cy="418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97" y="4206240"/>
            <a:ext cx="5827070" cy="251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2017-10-19T16:50:47Z</dcterms:created>
  <dc:creator>hamid</dc:creator>
</cp:coreProperties>
</file>